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44" r:id="rId3"/>
    <p:sldId id="357" r:id="rId4"/>
    <p:sldId id="320" r:id="rId5"/>
    <p:sldId id="335" r:id="rId6"/>
    <p:sldId id="334" r:id="rId7"/>
    <p:sldId id="339" r:id="rId8"/>
    <p:sldId id="340" r:id="rId9"/>
    <p:sldId id="341" r:id="rId10"/>
    <p:sldId id="342" r:id="rId11"/>
    <p:sldId id="343" r:id="rId12"/>
    <p:sldId id="322" r:id="rId13"/>
    <p:sldId id="31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4E2"/>
    <a:srgbClr val="1C1C1C"/>
    <a:srgbClr val="FF0000"/>
    <a:srgbClr val="FFFF66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B920E-CE7F-472C-AC30-6C8AA569E624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B0683-F12E-45DC-9FA2-5E73EECEB2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3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ap="rnd" cmpd="sng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5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7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7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1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4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8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4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23528" y="188640"/>
            <a:ext cx="8568952" cy="6552728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08BAB902-15E9-4F86-AF14-2320F0C9AB4F}" type="datetimeFigureOut">
              <a:rPr lang="en-GB" smtClean="0"/>
              <a:pPr/>
              <a:t>13/12/2021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0FD37A17-43AC-4702-9102-63CAD151EBC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92080" y="1448780"/>
            <a:ext cx="3394720" cy="5112568"/>
          </a:xfrm>
        </p:spPr>
        <p:txBody>
          <a:bodyPr>
            <a:normAutofit/>
          </a:bodyPr>
          <a:lstStyle/>
          <a:p>
            <a:endParaRPr lang="nl-NL" dirty="0">
              <a:latin typeface="Candara" panose="020E0502030303020204" pitchFamily="34" charset="0"/>
            </a:endParaRPr>
          </a:p>
          <a:p>
            <a:endParaRPr lang="nl-NL" dirty="0">
              <a:latin typeface="Candara" panose="020E0502030303020204" pitchFamily="34" charset="0"/>
            </a:endParaRPr>
          </a:p>
          <a:p>
            <a:r>
              <a:rPr lang="en-GB" dirty="0"/>
              <a:t>Oral exams</a:t>
            </a:r>
            <a:endParaRPr lang="en-GB" dirty="0">
              <a:latin typeface="Candara" panose="020E0502030303020204" pitchFamily="34" charset="0"/>
            </a:endParaRPr>
          </a:p>
          <a:p>
            <a:endParaRPr lang="nl-NL" dirty="0"/>
          </a:p>
          <a:p>
            <a:r>
              <a:rPr lang="nl-NL" dirty="0" err="1">
                <a:latin typeface="Candara" panose="020E0502030303020204" pitchFamily="34" charset="0"/>
              </a:rPr>
              <a:t>Grammar</a:t>
            </a:r>
            <a:r>
              <a:rPr lang="nl-NL" dirty="0">
                <a:latin typeface="Candara" panose="020E0502030303020204" pitchFamily="34" charset="0"/>
              </a:rPr>
              <a:t>: Word order </a:t>
            </a:r>
            <a:r>
              <a:rPr lang="nl-NL" i="1" dirty="0">
                <a:latin typeface="Candara" panose="020E0502030303020204" pitchFamily="34" charset="0"/>
              </a:rPr>
              <a:t>Woordvolgorde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Work on your own</a:t>
            </a:r>
            <a:endParaRPr lang="en-GB" dirty="0"/>
          </a:p>
          <a:p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ITS BEGINNING TO LOOK a LOT LIKE CHRISTMAS Shared on Care About  Animalsfacebook | It&amp;#39;s Beginning to Look a Lot Like Christmas Meme on ME.ME">
            <a:extLst>
              <a:ext uri="{FF2B5EF4-FFF2-40B4-BE49-F238E27FC236}">
                <a16:creationId xmlns:a16="http://schemas.microsoft.com/office/drawing/2014/main" id="{1545A8AE-A7B8-4019-AB62-E60EB1623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2"/>
          <a:stretch/>
        </p:blipFill>
        <p:spPr bwMode="auto">
          <a:xfrm>
            <a:off x="457200" y="1916832"/>
            <a:ext cx="4762500" cy="354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7266360-F3FB-44D5-A42E-BDD657F7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582767"/>
              </p:ext>
            </p:extLst>
          </p:nvPr>
        </p:nvGraphicFramePr>
        <p:xfrm>
          <a:off x="484284" y="1393798"/>
          <a:ext cx="8203903" cy="32172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71469">
                  <a:extLst>
                    <a:ext uri="{9D8B030D-6E8A-4147-A177-3AD203B41FA5}">
                      <a16:colId xmlns:a16="http://schemas.microsoft.com/office/drawing/2014/main" val="1889615565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3193004644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2718981844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1722150957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1052807167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2880111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195337473"/>
                    </a:ext>
                  </a:extLst>
                </a:gridCol>
              </a:tblGrid>
              <a:tr h="1306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Onderwerp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Bijwoord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Werk-woorden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Mee-werkend</a:t>
                      </a:r>
                      <a:r>
                        <a:rPr lang="nl-NL" sz="1600" dirty="0">
                          <a:effectLst/>
                          <a:latin typeface="+mn-lt"/>
                        </a:rPr>
                        <a:t> voorwerp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Lijdend voorwerp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Plaats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Tijd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2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22819"/>
                  </a:ext>
                </a:extLst>
              </a:tr>
              <a:tr h="8546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Wie/ wat doet iets?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Hoe iets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Alle actie-woorden in de zin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  <a:latin typeface="+mn-lt"/>
                        </a:rPr>
                        <a:t>Aan/ voor  wie wordt iets gedaan</a:t>
                      </a:r>
                      <a:endParaRPr lang="nl-N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Met wie of wat wordt iets gedaan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Waar het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Wanneer het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75703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woman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scares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12717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394856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D8A017B-82E7-456F-ACC8-64F03F590EC5}"/>
              </a:ext>
            </a:extLst>
          </p:cNvPr>
          <p:cNvSpPr txBox="1"/>
          <p:nvPr/>
        </p:nvSpPr>
        <p:spPr>
          <a:xfrm>
            <a:off x="431506" y="4436709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The girl is eating the cake in the garden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as we speak.</a:t>
            </a:r>
            <a:endParaRPr lang="en-GB" sz="20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i="1" dirty="0">
              <a:solidFill>
                <a:schemeClr val="bg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B38DEC4-51B7-4AFD-A89C-84DD30F6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52" y="4761571"/>
            <a:ext cx="2627148" cy="175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353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7266360-F3FB-44D5-A42E-BDD657F7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826194"/>
              </p:ext>
            </p:extLst>
          </p:nvPr>
        </p:nvGraphicFramePr>
        <p:xfrm>
          <a:off x="484284" y="1393798"/>
          <a:ext cx="8203903" cy="32172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71469">
                  <a:extLst>
                    <a:ext uri="{9D8B030D-6E8A-4147-A177-3AD203B41FA5}">
                      <a16:colId xmlns:a16="http://schemas.microsoft.com/office/drawing/2014/main" val="1889615565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3193004644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2718981844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1722150957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1052807167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2880111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195337473"/>
                    </a:ext>
                  </a:extLst>
                </a:gridCol>
              </a:tblGrid>
              <a:tr h="1306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Onderwerp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Bijwoord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Werk-woorden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Mee-werkend</a:t>
                      </a:r>
                      <a:r>
                        <a:rPr lang="nl-NL" sz="1600" dirty="0">
                          <a:effectLst/>
                          <a:latin typeface="+mn-lt"/>
                        </a:rPr>
                        <a:t> voorwerp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Lijdend voorwerp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Plaats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Tijd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2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22819"/>
                  </a:ext>
                </a:extLst>
              </a:tr>
              <a:tr h="8546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Wie/ wat doet iets?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Hoe iets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Alle actie-woorden in de zin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  <a:latin typeface="+mn-lt"/>
                        </a:rPr>
                        <a:t>Aan/ voor  wie wordt iets gedaan</a:t>
                      </a:r>
                      <a:endParaRPr lang="nl-N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Met wie of wat wordt iets gedaan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Waar het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Wanneer het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75703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woman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scares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12717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girl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eating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cake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nl-NL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nl-N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garden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we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speak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394856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D8A017B-82E7-456F-ACC8-64F03F590EC5}"/>
              </a:ext>
            </a:extLst>
          </p:cNvPr>
          <p:cNvSpPr txBox="1"/>
          <p:nvPr/>
        </p:nvSpPr>
        <p:spPr>
          <a:xfrm>
            <a:off x="431506" y="4436709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The girl is eating the cake in the garden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as we speak.</a:t>
            </a:r>
            <a:endParaRPr lang="en-GB" sz="20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i="1" dirty="0">
              <a:solidFill>
                <a:schemeClr val="bg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B38DEC4-51B7-4AFD-A89C-84DD30F6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52" y="4761571"/>
            <a:ext cx="2627148" cy="175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80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Grammatica</a:t>
            </a:r>
            <a:r>
              <a:rPr lang="en-GB" dirty="0"/>
              <a:t>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E</a:t>
            </a:r>
          </a:p>
          <a:p>
            <a:r>
              <a:rPr lang="en-GB" dirty="0"/>
              <a:t>Make on your own, then we’ll check together</a:t>
            </a:r>
          </a:p>
          <a:p>
            <a:r>
              <a:rPr lang="en-GB" i="1" dirty="0"/>
              <a:t>Maak </a:t>
            </a:r>
            <a:r>
              <a:rPr lang="en-GB" i="1" dirty="0" err="1"/>
              <a:t>zelfstandig</a:t>
            </a:r>
            <a:r>
              <a:rPr lang="en-GB" i="1" dirty="0"/>
              <a:t>, </a:t>
            </a:r>
            <a:r>
              <a:rPr lang="en-GB" i="1" dirty="0" err="1"/>
              <a:t>daarna</a:t>
            </a:r>
            <a:r>
              <a:rPr lang="en-GB" i="1" dirty="0"/>
              <a:t> </a:t>
            </a:r>
            <a:r>
              <a:rPr lang="en-GB" i="1" dirty="0" err="1"/>
              <a:t>controleren</a:t>
            </a:r>
            <a:r>
              <a:rPr lang="en-GB" i="1" dirty="0"/>
              <a:t> we het </a:t>
            </a:r>
            <a:r>
              <a:rPr lang="en-GB" i="1" dirty="0" err="1"/>
              <a:t>samen</a:t>
            </a:r>
            <a:endParaRPr lang="en-GB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F</a:t>
            </a:r>
          </a:p>
          <a:p>
            <a:r>
              <a:rPr lang="en-GB" dirty="0"/>
              <a:t>Make the first two sentences together</a:t>
            </a:r>
          </a:p>
          <a:p>
            <a:r>
              <a:rPr lang="en-GB" dirty="0"/>
              <a:t>Do the rest on your own</a:t>
            </a:r>
          </a:p>
          <a:p>
            <a:r>
              <a:rPr lang="en-GB" dirty="0"/>
              <a:t>We’ll check in 5 to 10 minutes</a:t>
            </a:r>
          </a:p>
          <a:p>
            <a:endParaRPr lang="en-GB" dirty="0"/>
          </a:p>
          <a:p>
            <a:r>
              <a:rPr lang="en-GB" dirty="0"/>
              <a:t>If you need help – let me know</a:t>
            </a:r>
          </a:p>
          <a:p>
            <a:r>
              <a:rPr lang="en-GB" dirty="0"/>
              <a:t>When you’re done – let me know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Assignment G </a:t>
            </a:r>
          </a:p>
          <a:p>
            <a:r>
              <a:rPr lang="en-GB" dirty="0"/>
              <a:t>Only for level 3 + 4 students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85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on your own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412875"/>
            <a:ext cx="51117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36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E6E320-95A6-4593-998A-DDADAA75EBD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Oral </a:t>
            </a:r>
            <a:r>
              <a:rPr lang="nl-NL" dirty="0" err="1"/>
              <a:t>Exam</a:t>
            </a:r>
            <a:r>
              <a:rPr lang="nl-NL" dirty="0"/>
              <a:t> DV22A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A30F825-49EC-4B37-ABAC-963485A6F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>Planning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>Week 	Date	Person</a:t>
            </a:r>
          </a:p>
          <a:p>
            <a:pPr marL="0" indent="0">
              <a:buNone/>
            </a:pPr>
            <a:r>
              <a:rPr lang="nl-NL" sz="2000" dirty="0"/>
              <a:t>3	7-12	Lars A., Demi, Indy</a:t>
            </a:r>
          </a:p>
          <a:p>
            <a:pPr marL="0" indent="0">
              <a:buNone/>
            </a:pPr>
            <a:r>
              <a:rPr lang="nl-NL" sz="2000" dirty="0"/>
              <a:t>4	14-12	</a:t>
            </a:r>
            <a:r>
              <a:rPr lang="nl-NL" sz="2000" dirty="0" err="1"/>
              <a:t>Oliwia</a:t>
            </a:r>
            <a:r>
              <a:rPr lang="nl-NL" sz="2000" dirty="0"/>
              <a:t>, Gijs, Iris</a:t>
            </a:r>
          </a:p>
          <a:p>
            <a:pPr marL="0" indent="0">
              <a:buNone/>
            </a:pPr>
            <a:r>
              <a:rPr lang="nl-NL" sz="2000" dirty="0"/>
              <a:t>5	21-12	Romy, Sanne</a:t>
            </a:r>
          </a:p>
          <a:p>
            <a:pPr marL="0" indent="0">
              <a:buNone/>
            </a:pPr>
            <a:r>
              <a:rPr lang="nl-NL" sz="2000" dirty="0"/>
              <a:t>6	11-1	Roos, Floortje	</a:t>
            </a:r>
            <a:r>
              <a:rPr lang="nl-NL" sz="2000" b="1" dirty="0"/>
              <a:t>Mind </a:t>
            </a:r>
            <a:r>
              <a:rPr lang="nl-NL" sz="2000" b="1" dirty="0" err="1"/>
              <a:t>this</a:t>
            </a:r>
            <a:r>
              <a:rPr lang="nl-NL" sz="2000" b="1" dirty="0"/>
              <a:t>: </a:t>
            </a:r>
            <a:r>
              <a:rPr lang="nl-NL" sz="2000" b="1" dirty="0" err="1"/>
              <a:t>Listening</a:t>
            </a:r>
            <a:r>
              <a:rPr lang="nl-NL" sz="2000" b="1" dirty="0"/>
              <a:t> test!</a:t>
            </a:r>
          </a:p>
          <a:p>
            <a:pPr marL="0" indent="0">
              <a:buNone/>
            </a:pPr>
            <a:r>
              <a:rPr lang="nl-NL" sz="2000" dirty="0"/>
              <a:t>7	18-1	Lars, </a:t>
            </a:r>
            <a:r>
              <a:rPr lang="nl-NL" sz="2000" dirty="0" err="1"/>
              <a:t>Roksana</a:t>
            </a:r>
            <a:r>
              <a:rPr lang="nl-NL" sz="2000" dirty="0"/>
              <a:t>, Kimberly	</a:t>
            </a:r>
          </a:p>
        </p:txBody>
      </p:sp>
    </p:spTree>
    <p:extLst>
      <p:ext uri="{BB962C8B-B14F-4D97-AF65-F5344CB8AC3E}">
        <p14:creationId xmlns:p14="http://schemas.microsoft.com/office/powerpoint/2010/main" val="98677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E6E320-95A6-4593-998A-DDADAA75EBD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Oral </a:t>
            </a:r>
            <a:r>
              <a:rPr lang="nl-NL" dirty="0" err="1"/>
              <a:t>Exam</a:t>
            </a:r>
            <a:r>
              <a:rPr lang="nl-NL" dirty="0"/>
              <a:t> DV22B / HO22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A30F825-49EC-4B37-ABAC-963485A6F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>Planning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>Week 	Date	Person</a:t>
            </a:r>
          </a:p>
          <a:p>
            <a:pPr marL="0" indent="0">
              <a:buNone/>
            </a:pPr>
            <a:r>
              <a:rPr lang="nl-NL" sz="2000" dirty="0"/>
              <a:t>3	9-12	Ties, Martijn</a:t>
            </a:r>
          </a:p>
          <a:p>
            <a:pPr marL="0" indent="0">
              <a:buNone/>
            </a:pPr>
            <a:r>
              <a:rPr lang="nl-NL" sz="2000" dirty="0"/>
              <a:t>4	16-12	Angela, </a:t>
            </a:r>
            <a:r>
              <a:rPr lang="nl-NL" sz="2000" dirty="0" err="1"/>
              <a:t>Thyler</a:t>
            </a:r>
            <a:endParaRPr lang="nl-NL" sz="2000" dirty="0"/>
          </a:p>
          <a:p>
            <a:pPr marL="0" indent="0">
              <a:buNone/>
            </a:pPr>
            <a:r>
              <a:rPr lang="nl-NL" sz="2000" dirty="0"/>
              <a:t>5	23-12	Alicia, Niels</a:t>
            </a:r>
          </a:p>
          <a:p>
            <a:pPr marL="0" indent="0">
              <a:buNone/>
            </a:pPr>
            <a:r>
              <a:rPr lang="nl-NL" sz="2000" dirty="0"/>
              <a:t>6	13-1</a:t>
            </a:r>
            <a:r>
              <a:rPr lang="nl-NL" sz="2000"/>
              <a:t>	Noa </a:t>
            </a:r>
            <a:r>
              <a:rPr lang="nl-NL" sz="2000" dirty="0"/>
              <a:t>	</a:t>
            </a:r>
            <a:endParaRPr lang="nl-NL" sz="2000" b="1" dirty="0"/>
          </a:p>
          <a:p>
            <a:pPr marL="0" indent="0">
              <a:buNone/>
            </a:pPr>
            <a:r>
              <a:rPr lang="nl-NL" sz="2000" dirty="0"/>
              <a:t>7	20-1	Pim, Indy </a:t>
            </a:r>
            <a:r>
              <a:rPr lang="nl-NL" sz="2000" b="1" dirty="0"/>
              <a:t>Mind </a:t>
            </a:r>
            <a:r>
              <a:rPr lang="nl-NL" sz="2000" b="1" dirty="0" err="1"/>
              <a:t>this</a:t>
            </a:r>
            <a:r>
              <a:rPr lang="nl-NL" sz="2000" b="1" dirty="0"/>
              <a:t>: </a:t>
            </a:r>
            <a:r>
              <a:rPr lang="nl-NL" sz="2000" b="1" dirty="0" err="1"/>
              <a:t>Listening</a:t>
            </a:r>
            <a:r>
              <a:rPr lang="nl-NL" sz="2000" b="1" dirty="0"/>
              <a:t> test! </a:t>
            </a:r>
            <a:r>
              <a:rPr lang="nl-NL" sz="2000" dirty="0"/>
              <a:t>	</a:t>
            </a:r>
          </a:p>
          <a:p>
            <a:pPr marL="0" indent="0">
              <a:buNone/>
            </a:pPr>
            <a:r>
              <a:rPr lang="nl-NL" sz="2000" dirty="0"/>
              <a:t>8	27-1	Rosa, Anouk, Britt</a:t>
            </a:r>
          </a:p>
          <a:p>
            <a:pPr marL="0" indent="0">
              <a:buNone/>
            </a:pPr>
            <a:r>
              <a:rPr lang="nl-NL" sz="2000" dirty="0"/>
              <a:t>9	3-2	Ashley, Lara, Esmee</a:t>
            </a:r>
          </a:p>
          <a:p>
            <a:pPr marL="0" indent="0">
              <a:buNone/>
            </a:pPr>
            <a:r>
              <a:rPr lang="nl-NL" sz="2000" dirty="0"/>
              <a:t>10	10-2	</a:t>
            </a:r>
            <a:r>
              <a:rPr lang="nl-NL" sz="2000" b="1" dirty="0"/>
              <a:t>TEST UNIT 6 VOCAB+GRAMMAR + WRITING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01760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Word order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Word order = </a:t>
            </a:r>
            <a:r>
              <a:rPr lang="en-GB" b="1" dirty="0" err="1"/>
              <a:t>Woordvolgorde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In het Engels </a:t>
            </a:r>
            <a:r>
              <a:rPr lang="en-GB" dirty="0" err="1"/>
              <a:t>heb</a:t>
            </a:r>
            <a:r>
              <a:rPr lang="en-GB" dirty="0"/>
              <a:t> je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duidelijke</a:t>
            </a:r>
            <a:r>
              <a:rPr lang="en-GB" dirty="0"/>
              <a:t> </a:t>
            </a:r>
            <a:r>
              <a:rPr lang="en-GB" dirty="0" err="1"/>
              <a:t>volgorde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woorden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Eigenlijk</a:t>
            </a:r>
            <a:r>
              <a:rPr lang="en-GB" dirty="0"/>
              <a:t> </a:t>
            </a:r>
            <a:r>
              <a:rPr lang="en-GB" dirty="0" err="1"/>
              <a:t>makkelijker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in het </a:t>
            </a:r>
            <a:r>
              <a:rPr lang="en-GB" dirty="0" err="1"/>
              <a:t>Nederlands</a:t>
            </a:r>
            <a:r>
              <a:rPr lang="en-GB" dirty="0"/>
              <a:t>.) (Hooray!)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instance: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 </a:t>
            </a:r>
            <a:r>
              <a:rPr lang="en-GB" dirty="0"/>
              <a:t>That woman scares me!</a:t>
            </a:r>
            <a:endParaRPr lang="en-GB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54188"/>
            <a:ext cx="3643164" cy="364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2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Word order = </a:t>
            </a:r>
            <a:r>
              <a:rPr lang="en-GB" b="1" dirty="0" err="1"/>
              <a:t>Woordvolgorde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In het Engels </a:t>
            </a:r>
            <a:r>
              <a:rPr lang="en-GB" dirty="0" err="1"/>
              <a:t>heb</a:t>
            </a:r>
            <a:r>
              <a:rPr lang="en-GB" dirty="0"/>
              <a:t> je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duidelijke</a:t>
            </a:r>
            <a:r>
              <a:rPr lang="en-GB" dirty="0"/>
              <a:t> </a:t>
            </a:r>
            <a:r>
              <a:rPr lang="en-GB" dirty="0" err="1"/>
              <a:t>volgorde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woorden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Eigenlijk</a:t>
            </a:r>
            <a:r>
              <a:rPr lang="en-GB" dirty="0"/>
              <a:t> </a:t>
            </a:r>
            <a:r>
              <a:rPr lang="en-GB" dirty="0" err="1"/>
              <a:t>makkelijker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in het </a:t>
            </a:r>
            <a:r>
              <a:rPr lang="en-GB" dirty="0" err="1"/>
              <a:t>Nederlands</a:t>
            </a:r>
            <a:r>
              <a:rPr lang="en-GB" dirty="0"/>
              <a:t>.) (Hooray!)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instance: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girl is eating the cake in the garden </a:t>
            </a:r>
          </a:p>
          <a:p>
            <a:pPr marL="0" indent="0">
              <a:buNone/>
            </a:pPr>
            <a:r>
              <a:rPr lang="en-GB" dirty="0"/>
              <a:t>as we speak.</a:t>
            </a:r>
            <a:endParaRPr lang="en-GB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3933056"/>
            <a:ext cx="3815916" cy="254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06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Word order = </a:t>
            </a:r>
            <a:r>
              <a:rPr lang="en-GB" b="1" dirty="0" err="1"/>
              <a:t>Woordvolgorde</a:t>
            </a:r>
            <a:endParaRPr lang="en-GB" b="1" dirty="0"/>
          </a:p>
          <a:p>
            <a:r>
              <a:rPr lang="en-GB" dirty="0"/>
              <a:t>Worksheet </a:t>
            </a:r>
            <a:r>
              <a:rPr lang="en-GB" dirty="0" err="1"/>
              <a:t>bladzijde</a:t>
            </a:r>
            <a:r>
              <a:rPr lang="en-GB" dirty="0"/>
              <a:t> 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7266360-F3FB-44D5-A42E-BDD657F7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562040"/>
              </p:ext>
            </p:extLst>
          </p:nvPr>
        </p:nvGraphicFramePr>
        <p:xfrm>
          <a:off x="508591" y="2924944"/>
          <a:ext cx="8203903" cy="321407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71469">
                  <a:extLst>
                    <a:ext uri="{9D8B030D-6E8A-4147-A177-3AD203B41FA5}">
                      <a16:colId xmlns:a16="http://schemas.microsoft.com/office/drawing/2014/main" val="1889615565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3193004644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2718981844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1722150957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1052807167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2880111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195337473"/>
                    </a:ext>
                  </a:extLst>
                </a:gridCol>
              </a:tblGrid>
              <a:tr h="1306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Onderwerp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Bijwoord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Werk-woorden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Mee-werkend</a:t>
                      </a:r>
                      <a:r>
                        <a:rPr lang="nl-NL" sz="1600" dirty="0">
                          <a:effectLst/>
                        </a:rPr>
                        <a:t> voorwerp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Lijdend voorwerp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Plaats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Tijd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2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22819"/>
                  </a:ext>
                </a:extLst>
              </a:tr>
              <a:tr h="8546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Wie/ wat doet iets?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Hoe iets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Alle actie-woorden in de zin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Aan/ voor  wie wordt iets gedaan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Met wie of wat wordt iets gedaan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Waar het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Wanneer het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75703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They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happily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gave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her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flowers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at school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yesterday</a:t>
                      </a:r>
                      <a:r>
                        <a:rPr lang="nl-NL" sz="1600" dirty="0">
                          <a:effectLst/>
                        </a:rPr>
                        <a:t>.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12717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I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wish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you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the</a:t>
                      </a:r>
                      <a:r>
                        <a:rPr lang="nl-NL" sz="1600" dirty="0">
                          <a:effectLst/>
                        </a:rPr>
                        <a:t> best.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387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26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7266360-F3FB-44D5-A42E-BDD657F7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656080"/>
              </p:ext>
            </p:extLst>
          </p:nvPr>
        </p:nvGraphicFramePr>
        <p:xfrm>
          <a:off x="457200" y="1412776"/>
          <a:ext cx="8203903" cy="464037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71469">
                  <a:extLst>
                    <a:ext uri="{9D8B030D-6E8A-4147-A177-3AD203B41FA5}">
                      <a16:colId xmlns:a16="http://schemas.microsoft.com/office/drawing/2014/main" val="1889615565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3193004644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2718981844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1722150957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1052807167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2880111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195337473"/>
                    </a:ext>
                  </a:extLst>
                </a:gridCol>
              </a:tblGrid>
              <a:tr h="1306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Onderwerp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Bijwoord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Werk-woorden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Mee-werkend</a:t>
                      </a:r>
                      <a:r>
                        <a:rPr lang="nl-NL" sz="1600" dirty="0">
                          <a:effectLst/>
                        </a:rPr>
                        <a:t> voorwerp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Lijdend voorwerp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Plaats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Tijd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2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22819"/>
                  </a:ext>
                </a:extLst>
              </a:tr>
              <a:tr h="8546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Wie/ wat doet iets?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Hoe iets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Alle actie-woorden in de zin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Aan/ voor  wie wordt iets gedaan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Met wie of wat wordt iets gedaan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Waar het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Wanneer het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75703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Alex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Lives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in Dublin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12717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I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 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bought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a </a:t>
                      </a:r>
                      <a:r>
                        <a:rPr lang="nl-NL" sz="1600" dirty="0" err="1">
                          <a:effectLst/>
                          <a:latin typeface="+mn-lt"/>
                        </a:rPr>
                        <a:t>cow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 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yesterday</a:t>
                      </a:r>
                      <a:r>
                        <a:rPr lang="nl-NL" sz="1600" dirty="0">
                          <a:effectLst/>
                          <a:latin typeface="+mn-lt"/>
                        </a:rPr>
                        <a:t> 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387546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tomorrow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820388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eight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o’clock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969348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easily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phone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his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242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4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7266360-F3FB-44D5-A42E-BDD657F7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442113"/>
              </p:ext>
            </p:extLst>
          </p:nvPr>
        </p:nvGraphicFramePr>
        <p:xfrm>
          <a:off x="484284" y="1393798"/>
          <a:ext cx="8203903" cy="284776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71469">
                  <a:extLst>
                    <a:ext uri="{9D8B030D-6E8A-4147-A177-3AD203B41FA5}">
                      <a16:colId xmlns:a16="http://schemas.microsoft.com/office/drawing/2014/main" val="1889615565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3193004644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2718981844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1722150957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1052807167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2880111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195337473"/>
                    </a:ext>
                  </a:extLst>
                </a:gridCol>
              </a:tblGrid>
              <a:tr h="1306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Onderwerp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Bijwoord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Werk-woorden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Mee-werkend</a:t>
                      </a:r>
                      <a:r>
                        <a:rPr lang="nl-NL" sz="1600" dirty="0">
                          <a:effectLst/>
                        </a:rPr>
                        <a:t> voorwerp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Lijdend voorwerp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Plaats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Tijd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2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22819"/>
                  </a:ext>
                </a:extLst>
              </a:tr>
              <a:tr h="8546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Wie/ wat doet iets?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Hoe iets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Alle actie-woorden in de zin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Aan/ voor  wie wordt iets gedaan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Met wie of wat wordt iets gedaan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Waar het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Wanneer het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75703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12717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D8A017B-82E7-456F-ACC8-64F03F590EC5}"/>
              </a:ext>
            </a:extLst>
          </p:cNvPr>
          <p:cNvSpPr txBox="1"/>
          <p:nvPr/>
        </p:nvSpPr>
        <p:spPr>
          <a:xfrm>
            <a:off x="431506" y="443670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That woman scares me!</a:t>
            </a:r>
            <a:endParaRPr lang="en-GB" sz="2000" i="1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F42937D-D5A8-47C6-920B-B34B2C04C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41" y="4457587"/>
            <a:ext cx="2139765" cy="213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71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7266360-F3FB-44D5-A42E-BDD657F7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77781"/>
              </p:ext>
            </p:extLst>
          </p:nvPr>
        </p:nvGraphicFramePr>
        <p:xfrm>
          <a:off x="484284" y="1393798"/>
          <a:ext cx="8203903" cy="285093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71469">
                  <a:extLst>
                    <a:ext uri="{9D8B030D-6E8A-4147-A177-3AD203B41FA5}">
                      <a16:colId xmlns:a16="http://schemas.microsoft.com/office/drawing/2014/main" val="1889615565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3193004644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2718981844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1722150957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1052807167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2880111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195337473"/>
                    </a:ext>
                  </a:extLst>
                </a:gridCol>
              </a:tblGrid>
              <a:tr h="1306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Onderwerp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Bijwoord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Werk-woorden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Mee-werkend</a:t>
                      </a:r>
                      <a:r>
                        <a:rPr lang="nl-NL" sz="1600" dirty="0">
                          <a:effectLst/>
                          <a:latin typeface="+mn-lt"/>
                        </a:rPr>
                        <a:t> voorwerp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Lijdend voorwerp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Plaats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Tijd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2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22819"/>
                  </a:ext>
                </a:extLst>
              </a:tr>
              <a:tr h="8546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Wie/ wat doet iets?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Hoe iets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Alle actie-woorden in de zin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  <a:latin typeface="+mn-lt"/>
                        </a:rPr>
                        <a:t>Aan/ voor  wie wordt iets gedaan</a:t>
                      </a:r>
                      <a:endParaRPr lang="nl-N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Met wie of wat wordt iets gedaan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Waar het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Wanneer het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75703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woman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scares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12717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D8A017B-82E7-456F-ACC8-64F03F590EC5}"/>
              </a:ext>
            </a:extLst>
          </p:cNvPr>
          <p:cNvSpPr txBox="1"/>
          <p:nvPr/>
        </p:nvSpPr>
        <p:spPr>
          <a:xfrm>
            <a:off x="431506" y="443670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That woman scares me!</a:t>
            </a:r>
            <a:endParaRPr lang="en-GB" sz="2000" i="1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F42937D-D5A8-47C6-920B-B34B2C04C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41" y="4457587"/>
            <a:ext cx="2139765" cy="213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0591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744</Words>
  <Application>Microsoft Office PowerPoint</Application>
  <PresentationFormat>Diavoorstelling (4:3)</PresentationFormat>
  <Paragraphs>299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Candara</vt:lpstr>
      <vt:lpstr>Kantoorthema</vt:lpstr>
      <vt:lpstr>Timeline</vt:lpstr>
      <vt:lpstr>Oral Exam DV22A</vt:lpstr>
      <vt:lpstr>Oral Exam DV22B / HO22</vt:lpstr>
      <vt:lpstr>Grammar: Word order</vt:lpstr>
      <vt:lpstr>Grammar: Woordvolgorde </vt:lpstr>
      <vt:lpstr>Grammar: Woordvolgorde </vt:lpstr>
      <vt:lpstr>Grammar: Woordvolgorde </vt:lpstr>
      <vt:lpstr>Grammar: Woordvolgorde </vt:lpstr>
      <vt:lpstr>Grammar: Woordvolgorde </vt:lpstr>
      <vt:lpstr>Grammar: Woordvolgorde </vt:lpstr>
      <vt:lpstr>Grammar: Woordvolgorde </vt:lpstr>
      <vt:lpstr>Grammatica: Woordvolgorde </vt:lpstr>
      <vt:lpstr>Work on your 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 - Hornman</cp:lastModifiedBy>
  <cp:revision>99</cp:revision>
  <dcterms:created xsi:type="dcterms:W3CDTF">2017-08-29T19:23:49Z</dcterms:created>
  <dcterms:modified xsi:type="dcterms:W3CDTF">2021-12-13T19:24:40Z</dcterms:modified>
</cp:coreProperties>
</file>